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5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6FCA7-77B6-45B2-A9A5-51D687DD1DEA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3BED88-3B4A-4377-B7B0-E119376E78C7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C74ED-7001-4DB1-901E-38B13A285E7A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7D896-0FF9-424B-9B80-FA2A558A6E81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7849DD-B264-4D63-BB1A-2F77871E35B6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EF99C-BF1A-46B2-9524-58EBDFA0BC35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954E0-112F-4461-84AB-0B85C03A28C7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BDC7E6-9CB8-49B5-A972-48D8AE1AFF7E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AE2CA-3AAC-443C-AF2C-5514D6E10467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26ADC-2433-4307-A884-ADBC95E0C6BF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61802A-7BDD-4F2E-AB2D-9046B13E19D3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FB26DDA-08F0-40D4-82EF-011874BB2BE0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1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รูปแบบการเขียนโปรแกรม แบ่งเป็น 2 แบบ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695325"/>
          </a:xfrm>
        </p:spPr>
        <p:txBody>
          <a:bodyPr/>
          <a:lstStyle/>
          <a:p>
            <a:pPr algn="l"/>
            <a:r>
              <a:rPr lang="en-US" dirty="0"/>
              <a:t>1. </a:t>
            </a:r>
            <a:r>
              <a:rPr lang="en-US" dirty="0" smtClean="0"/>
              <a:t>Structural Programming</a:t>
            </a:r>
            <a:endParaRPr lang="th-TH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331913" y="4724400"/>
            <a:ext cx="7488237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3200" dirty="0"/>
              <a:t>2. Object Oriented Programming (OOP)</a:t>
            </a:r>
            <a:endParaRPr lang="th-TH" sz="3200" dirty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762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Object Oriented </a:t>
            </a:r>
            <a:r>
              <a:rPr lang="en-US" b="1" dirty="0" smtClean="0">
                <a:solidFill>
                  <a:schemeClr val="bg1"/>
                </a:solidFill>
              </a:rPr>
              <a:t>Programming</a:t>
            </a:r>
            <a:endParaRPr lang="th-TH" b="1" dirty="0">
              <a:solidFill>
                <a:schemeClr val="bg1"/>
              </a:solidFill>
            </a:endParaRPr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  <p:bldP spid="205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827088" y="620713"/>
            <a:ext cx="19891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/>
              <a:t>Method</a:t>
            </a:r>
            <a:endParaRPr lang="th-TH" sz="4000" b="1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692275" y="1700213"/>
            <a:ext cx="54546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000" b="1"/>
              <a:t>หมายถึง บทบาทหน้าที่ของวัตถุนั้น ๆ 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116013" y="2852738"/>
            <a:ext cx="6542087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/>
              <a:t>เช่น คอมพิวเตอร์ส่วนบุคคล มี บทบาท/หน้าที่ได้แก่</a:t>
            </a:r>
          </a:p>
          <a:p>
            <a:r>
              <a:rPr lang="th-TH" sz="3600" b="1"/>
              <a:t>    - ประมวลผล</a:t>
            </a:r>
            <a:endParaRPr lang="en-US" sz="3600" b="1"/>
          </a:p>
          <a:p>
            <a:r>
              <a:rPr lang="en-US" sz="3600" b="1"/>
              <a:t>    - </a:t>
            </a:r>
            <a:r>
              <a:rPr lang="th-TH" sz="3600" b="1"/>
              <a:t>เก็บข้อมูล</a:t>
            </a:r>
            <a:endParaRPr lang="en-US" sz="3600" b="1"/>
          </a:p>
          <a:p>
            <a:r>
              <a:rPr lang="en-US" sz="3600" b="1"/>
              <a:t>    - </a:t>
            </a:r>
            <a:r>
              <a:rPr lang="th-TH" sz="3600" b="1"/>
              <a:t>แสดงผลข้อมูล</a:t>
            </a:r>
          </a:p>
          <a:p>
            <a:r>
              <a:rPr lang="th-TH" sz="3600" b="1"/>
              <a:t>	เป็นต้น</a:t>
            </a:r>
          </a:p>
        </p:txBody>
      </p:sp>
      <p:pic>
        <p:nvPicPr>
          <p:cNvPr id="5" name="Picture 4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  <p:bldP spid="92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168650" y="3717925"/>
            <a:ext cx="2449513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th-TH" sz="6000" b="1"/>
              <a:t>รถยนต์</a:t>
            </a:r>
          </a:p>
        </p:txBody>
      </p:sp>
      <p:pic>
        <p:nvPicPr>
          <p:cNvPr id="10246" name="Picture 6" descr="j014988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" y="4581525"/>
            <a:ext cx="1268413" cy="1016000"/>
          </a:xfrm>
          <a:prstGeom prst="rect">
            <a:avLst/>
          </a:prstGeom>
          <a:noFill/>
        </p:spPr>
      </p:pic>
      <p:pic>
        <p:nvPicPr>
          <p:cNvPr id="10247" name="Picture 7" descr="j02333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7788" y="5518150"/>
            <a:ext cx="1273175" cy="1296988"/>
          </a:xfrm>
          <a:prstGeom prst="rect">
            <a:avLst/>
          </a:prstGeom>
          <a:noFill/>
        </p:spPr>
      </p:pic>
      <p:pic>
        <p:nvPicPr>
          <p:cNvPr id="10248" name="Picture 8" descr="j018332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40538" y="3502025"/>
            <a:ext cx="1806575" cy="1814513"/>
          </a:xfrm>
          <a:prstGeom prst="rect">
            <a:avLst/>
          </a:prstGeom>
          <a:noFill/>
        </p:spPr>
      </p:pic>
      <p:pic>
        <p:nvPicPr>
          <p:cNvPr id="10249" name="Picture 9" descr="j021295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40313" y="1414463"/>
            <a:ext cx="1830387" cy="1149350"/>
          </a:xfrm>
          <a:prstGeom prst="rect">
            <a:avLst/>
          </a:prstGeom>
          <a:noFill/>
        </p:spPr>
      </p:pic>
      <p:pic>
        <p:nvPicPr>
          <p:cNvPr id="10250" name="Picture 10" descr="j021685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7700" y="1990725"/>
            <a:ext cx="1827213" cy="833438"/>
          </a:xfrm>
          <a:prstGeom prst="rect">
            <a:avLst/>
          </a:prstGeom>
          <a:noFill/>
        </p:spPr>
      </p:pic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4895850" y="2565400"/>
            <a:ext cx="504825" cy="11525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5761038" y="4222750"/>
            <a:ext cx="1152525" cy="1428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4537075" y="4583113"/>
            <a:ext cx="0" cy="10064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 flipH="1" flipV="1">
            <a:off x="2305050" y="2781300"/>
            <a:ext cx="1150938" cy="9366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 flipH="1">
            <a:off x="1871663" y="4365625"/>
            <a:ext cx="1296987" cy="5048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0256" name="AutoShape 16"/>
          <p:cNvSpPr>
            <a:spLocks noChangeArrowheads="1"/>
          </p:cNvSpPr>
          <p:nvPr/>
        </p:nvSpPr>
        <p:spPr bwMode="auto">
          <a:xfrm>
            <a:off x="7416800" y="6094413"/>
            <a:ext cx="1201738" cy="609600"/>
          </a:xfrm>
          <a:prstGeom prst="wedgeRoundRectCallout">
            <a:avLst>
              <a:gd name="adj1" fmla="val -203634"/>
              <a:gd name="adj2" fmla="val -325259"/>
              <a:gd name="adj3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>
                <a:solidFill>
                  <a:schemeClr val="bg1"/>
                </a:solidFill>
              </a:rPr>
              <a:t>Class</a:t>
            </a:r>
            <a:endParaRPr lang="th-TH">
              <a:solidFill>
                <a:schemeClr val="bg1"/>
              </a:solidFill>
            </a:endParaRPr>
          </a:p>
        </p:txBody>
      </p:sp>
      <p:sp>
        <p:nvSpPr>
          <p:cNvPr id="10257" name="AutoShape 17"/>
          <p:cNvSpPr>
            <a:spLocks noChangeArrowheads="1"/>
          </p:cNvSpPr>
          <p:nvPr/>
        </p:nvSpPr>
        <p:spPr bwMode="auto">
          <a:xfrm>
            <a:off x="2592388" y="865188"/>
            <a:ext cx="1439862" cy="609600"/>
          </a:xfrm>
          <a:prstGeom prst="wedgeRoundRectCallout">
            <a:avLst>
              <a:gd name="adj1" fmla="val 6449"/>
              <a:gd name="adj2" fmla="val 108593"/>
              <a:gd name="adj3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>
                <a:solidFill>
                  <a:schemeClr val="bg1"/>
                </a:solidFill>
              </a:rPr>
              <a:t>Object</a:t>
            </a:r>
            <a:endParaRPr lang="th-TH">
              <a:solidFill>
                <a:schemeClr val="bg1"/>
              </a:solidFill>
            </a:endParaRPr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 flipV="1">
            <a:off x="2447925" y="1485900"/>
            <a:ext cx="647700" cy="792163"/>
          </a:xfrm>
          <a:prstGeom prst="line">
            <a:avLst/>
          </a:prstGeom>
          <a:noFill/>
          <a:ln w="28575">
            <a:solidFill>
              <a:srgbClr val="0066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3960813" y="1414463"/>
            <a:ext cx="1079500" cy="719137"/>
          </a:xfrm>
          <a:prstGeom prst="line">
            <a:avLst/>
          </a:prstGeom>
          <a:noFill/>
          <a:ln w="28575">
            <a:solidFill>
              <a:srgbClr val="0066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0262" name="Freeform 22"/>
          <p:cNvSpPr>
            <a:spLocks/>
          </p:cNvSpPr>
          <p:nvPr/>
        </p:nvSpPr>
        <p:spPr bwMode="auto">
          <a:xfrm>
            <a:off x="360363" y="838200"/>
            <a:ext cx="2160587" cy="4248150"/>
          </a:xfrm>
          <a:custGeom>
            <a:avLst/>
            <a:gdLst/>
            <a:ahLst/>
            <a:cxnLst>
              <a:cxn ang="0">
                <a:pos x="469" y="2691"/>
              </a:cxn>
              <a:cxn ang="0">
                <a:pos x="197" y="1965"/>
              </a:cxn>
              <a:cxn ang="0">
                <a:pos x="242" y="287"/>
              </a:cxn>
              <a:cxn ang="0">
                <a:pos x="1649" y="242"/>
              </a:cxn>
            </a:cxnLst>
            <a:rect l="0" t="0" r="r" b="b"/>
            <a:pathLst>
              <a:path w="1649" h="2691">
                <a:moveTo>
                  <a:pt x="469" y="2691"/>
                </a:moveTo>
                <a:cubicBezTo>
                  <a:pt x="352" y="2528"/>
                  <a:pt x="235" y="2366"/>
                  <a:pt x="197" y="1965"/>
                </a:cubicBezTo>
                <a:cubicBezTo>
                  <a:pt x="159" y="1564"/>
                  <a:pt x="0" y="574"/>
                  <a:pt x="242" y="287"/>
                </a:cubicBezTo>
                <a:cubicBezTo>
                  <a:pt x="484" y="0"/>
                  <a:pt x="1066" y="121"/>
                  <a:pt x="1649" y="242"/>
                </a:cubicBezTo>
              </a:path>
            </a:pathLst>
          </a:custGeom>
          <a:noFill/>
          <a:ln w="28575" cmpd="sng">
            <a:solidFill>
              <a:srgbClr val="0066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0263" name="Freeform 23"/>
          <p:cNvSpPr>
            <a:spLocks/>
          </p:cNvSpPr>
          <p:nvPr/>
        </p:nvSpPr>
        <p:spPr bwMode="auto">
          <a:xfrm>
            <a:off x="4032250" y="909638"/>
            <a:ext cx="4789488" cy="2879725"/>
          </a:xfrm>
          <a:custGeom>
            <a:avLst/>
            <a:gdLst/>
            <a:ahLst/>
            <a:cxnLst>
              <a:cxn ang="0">
                <a:pos x="2586" y="1814"/>
              </a:cxn>
              <a:cxn ang="0">
                <a:pos x="2586" y="272"/>
              </a:cxn>
              <a:cxn ang="0">
                <a:pos x="0" y="182"/>
              </a:cxn>
            </a:cxnLst>
            <a:rect l="0" t="0" r="r" b="b"/>
            <a:pathLst>
              <a:path w="3017" h="1814">
                <a:moveTo>
                  <a:pt x="2586" y="1814"/>
                </a:moveTo>
                <a:cubicBezTo>
                  <a:pt x="2801" y="1179"/>
                  <a:pt x="3017" y="544"/>
                  <a:pt x="2586" y="272"/>
                </a:cubicBezTo>
                <a:cubicBezTo>
                  <a:pt x="2155" y="0"/>
                  <a:pt x="1077" y="91"/>
                  <a:pt x="0" y="182"/>
                </a:cubicBezTo>
              </a:path>
            </a:pathLst>
          </a:custGeom>
          <a:noFill/>
          <a:ln w="38100" cmpd="sng">
            <a:solidFill>
              <a:srgbClr val="0066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0264" name="Freeform 24"/>
          <p:cNvSpPr>
            <a:spLocks/>
          </p:cNvSpPr>
          <p:nvPr/>
        </p:nvSpPr>
        <p:spPr bwMode="auto">
          <a:xfrm>
            <a:off x="0" y="549275"/>
            <a:ext cx="3816350" cy="6673850"/>
          </a:xfrm>
          <a:custGeom>
            <a:avLst/>
            <a:gdLst/>
            <a:ahLst/>
            <a:cxnLst>
              <a:cxn ang="0">
                <a:pos x="2449" y="3985"/>
              </a:cxn>
              <a:cxn ang="0">
                <a:pos x="363" y="3803"/>
              </a:cxn>
              <a:cxn ang="0">
                <a:pos x="272" y="537"/>
              </a:cxn>
              <a:cxn ang="0">
                <a:pos x="1678" y="583"/>
              </a:cxn>
            </a:cxnLst>
            <a:rect l="0" t="0" r="r" b="b"/>
            <a:pathLst>
              <a:path w="2449" h="4378">
                <a:moveTo>
                  <a:pt x="2449" y="3985"/>
                </a:moveTo>
                <a:cubicBezTo>
                  <a:pt x="1587" y="4181"/>
                  <a:pt x="726" y="4378"/>
                  <a:pt x="363" y="3803"/>
                </a:cubicBezTo>
                <a:cubicBezTo>
                  <a:pt x="0" y="3228"/>
                  <a:pt x="53" y="1074"/>
                  <a:pt x="272" y="537"/>
                </a:cubicBezTo>
                <a:cubicBezTo>
                  <a:pt x="491" y="0"/>
                  <a:pt x="1084" y="291"/>
                  <a:pt x="1678" y="583"/>
                </a:cubicBezTo>
              </a:path>
            </a:pathLst>
          </a:custGeom>
          <a:noFill/>
          <a:ln w="28575" cmpd="sng">
            <a:solidFill>
              <a:srgbClr val="0066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pic>
        <p:nvPicPr>
          <p:cNvPr id="20" name="Picture 19" descr="pcbc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  <p:bldP spid="10251" grpId="0" animBg="1"/>
      <p:bldP spid="10252" grpId="0" animBg="1"/>
      <p:bldP spid="10253" grpId="0" animBg="1"/>
      <p:bldP spid="10254" grpId="0" animBg="1"/>
      <p:bldP spid="10255" grpId="0" animBg="1"/>
      <p:bldP spid="10256" grpId="0" animBg="1"/>
      <p:bldP spid="10257" grpId="0" animBg="1"/>
      <p:bldP spid="10258" grpId="0" animBg="1"/>
      <p:bldP spid="10259" grpId="0" animBg="1"/>
      <p:bldP spid="10262" grpId="0" animBg="1"/>
      <p:bldP spid="10263" grpId="0" animBg="1"/>
      <p:bldP spid="1026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684213" y="620713"/>
            <a:ext cx="26939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/>
              <a:t>Class </a:t>
            </a:r>
            <a:r>
              <a:rPr lang="th-TH" sz="4000" b="1"/>
              <a:t>รถยนต์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87450" y="1557338"/>
            <a:ext cx="16875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Attributes</a:t>
            </a:r>
            <a:endParaRPr lang="th-TH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403350" y="2060575"/>
            <a:ext cx="142875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th-TH" b="1"/>
              <a:t> ล้อ</a:t>
            </a:r>
            <a:br>
              <a:rPr lang="th-TH" b="1"/>
            </a:br>
            <a:r>
              <a:rPr lang="th-TH" b="1"/>
              <a:t>- สี</a:t>
            </a:r>
          </a:p>
          <a:p>
            <a:pPr>
              <a:buFontTx/>
              <a:buChar char="-"/>
            </a:pPr>
            <a:r>
              <a:rPr lang="th-TH" b="1"/>
              <a:t> เครื่องยนต์</a:t>
            </a:r>
          </a:p>
          <a:p>
            <a:pPr>
              <a:buFontTx/>
              <a:buChar char="-"/>
            </a:pPr>
            <a:r>
              <a:rPr lang="th-TH" b="1"/>
              <a:t> พวงมาลัย</a:t>
            </a:r>
          </a:p>
          <a:p>
            <a:pPr>
              <a:buFontTx/>
              <a:buChar char="-"/>
            </a:pPr>
            <a:r>
              <a:rPr lang="th-TH" b="1"/>
              <a:t> เบรค</a:t>
            </a:r>
          </a:p>
          <a:p>
            <a:pPr>
              <a:buFontTx/>
              <a:buChar char="-"/>
            </a:pPr>
            <a:r>
              <a:rPr lang="th-TH" b="1"/>
              <a:t> ไฟ</a:t>
            </a:r>
          </a:p>
          <a:p>
            <a:pPr>
              <a:buFontTx/>
              <a:buChar char="-"/>
            </a:pPr>
            <a:r>
              <a:rPr lang="th-TH" b="1"/>
              <a:t> ....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643438" y="1484313"/>
            <a:ext cx="15509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Methods</a:t>
            </a:r>
            <a:endParaRPr lang="th-TH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4572000" y="2060575"/>
            <a:ext cx="1660525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th-TH" b="1"/>
              <a:t> วิ่งได้</a:t>
            </a:r>
          </a:p>
          <a:p>
            <a:pPr>
              <a:buFontTx/>
              <a:buChar char="-"/>
            </a:pPr>
            <a:r>
              <a:rPr lang="th-TH" b="1"/>
              <a:t> เบรค</a:t>
            </a:r>
          </a:p>
          <a:p>
            <a:pPr>
              <a:buFontTx/>
              <a:buChar char="-"/>
            </a:pPr>
            <a:r>
              <a:rPr lang="th-TH" b="1"/>
              <a:t> ชลอความเร็ว</a:t>
            </a:r>
          </a:p>
          <a:p>
            <a:pPr>
              <a:buFontTx/>
              <a:buChar char="-"/>
            </a:pPr>
            <a:r>
              <a:rPr lang="th-TH" b="1"/>
              <a:t> เร่งความเร็ว </a:t>
            </a:r>
          </a:p>
          <a:p>
            <a:pPr>
              <a:buFontTx/>
              <a:buChar char="-"/>
            </a:pPr>
            <a:r>
              <a:rPr lang="th-TH" b="1"/>
              <a:t> ....</a:t>
            </a:r>
          </a:p>
        </p:txBody>
      </p:sp>
      <p:pic>
        <p:nvPicPr>
          <p:cNvPr id="7" name="Picture 6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9" grpId="0"/>
      <p:bldP spid="11270" grpId="0"/>
      <p:bldP spid="11271" grpId="0"/>
      <p:bldP spid="1127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50825" y="692150"/>
            <a:ext cx="87709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000" b="1"/>
              <a:t>จงหา </a:t>
            </a:r>
            <a:r>
              <a:rPr lang="en-US" sz="4000" b="1"/>
              <a:t>Class, Object, Attribute, Method</a:t>
            </a:r>
          </a:p>
          <a:p>
            <a:r>
              <a:rPr lang="en-US" sz="4000" b="1"/>
              <a:t>  </a:t>
            </a:r>
            <a:r>
              <a:rPr lang="th-TH" sz="4000" b="1"/>
              <a:t>จากประโยคต่อไปนี้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50825" y="2708275"/>
            <a:ext cx="82883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th-TH" b="1"/>
              <a:t>1. สัตว์โลก แบ่งได้เป็น สัตว์เดรัจฉาน กับ คน ซึ่งล้วนแล้วแต่มี ตา ปาก </a:t>
            </a:r>
          </a:p>
          <a:p>
            <a:pPr marL="533400" indent="-533400"/>
            <a:r>
              <a:rPr lang="th-TH" b="1"/>
              <a:t>	เหมือนกันหมด โดยสัตว์ทั้งหมดจะต้องกิน นอนหลับ ย่อยอาหาร ด้วยกันทั้งสิ้น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50825" y="4005263"/>
            <a:ext cx="4895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th-TH" b="1"/>
              <a:t>2. สัตว์เดรัจฉาน แบ่งได้เป็น สัตว์บกและสัตว์น้ำ 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50825" y="4941888"/>
            <a:ext cx="78501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th-TH" b="1"/>
              <a:t>3. นายแดง ไม่ดำ เป็นนักศึกษาชาย ที่ศึกษาระดับปริญญาตรี ในวิทยาลัยสันตพล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50825" y="5734050"/>
            <a:ext cx="1263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th-TH" b="1"/>
              <a:t>4. พยาบาล</a:t>
            </a:r>
          </a:p>
        </p:txBody>
      </p:sp>
      <p:pic>
        <p:nvPicPr>
          <p:cNvPr id="7" name="Picture 6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2" grpId="0"/>
      <p:bldP spid="12293" grpId="0"/>
      <p:bldP spid="12294" grpId="0"/>
      <p:bldP spid="1229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50825" y="776288"/>
            <a:ext cx="81295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คุณสมบัติหลักของ </a:t>
            </a:r>
            <a:r>
              <a:rPr lang="en-US" sz="3200" b="1"/>
              <a:t>Object Oriented Programming</a:t>
            </a:r>
            <a:endParaRPr lang="th-TH" sz="3200" b="1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411413" y="2133600"/>
            <a:ext cx="373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en-US" b="1"/>
              <a:t>- Inheritance (</a:t>
            </a:r>
            <a:r>
              <a:rPr lang="th-TH" b="1"/>
              <a:t>การถ่ายทอด)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411413" y="3716338"/>
            <a:ext cx="3917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en-US" b="1"/>
              <a:t>- Encapsulation </a:t>
            </a:r>
            <a:r>
              <a:rPr lang="th-TH" b="1"/>
              <a:t>(การซ่อน)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411413" y="2924175"/>
            <a:ext cx="48244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en-US" b="1"/>
              <a:t>- Polymorphism  (</a:t>
            </a:r>
            <a:r>
              <a:rPr lang="th-TH" b="1"/>
              <a:t>ความหลากหลาย)</a:t>
            </a:r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/>
      <p:bldP spid="13319" grpId="0"/>
      <p:bldP spid="133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042988" y="506413"/>
            <a:ext cx="41529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en-US" sz="3200" b="1"/>
              <a:t>- Inheritance (</a:t>
            </a:r>
            <a:r>
              <a:rPr lang="th-TH" sz="3200" b="1"/>
              <a:t>การสืบทอด)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095375" y="1790700"/>
            <a:ext cx="667385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หมายถึง การสร้าง </a:t>
            </a:r>
            <a:r>
              <a:rPr lang="en-US" b="1"/>
              <a:t>Object </a:t>
            </a:r>
            <a:r>
              <a:rPr lang="th-TH" b="1"/>
              <a:t>จาก </a:t>
            </a:r>
            <a:r>
              <a:rPr lang="en-US" b="1"/>
              <a:t>Class </a:t>
            </a:r>
            <a:r>
              <a:rPr lang="th-TH" b="1"/>
              <a:t>ได้ตามจำนวน</a:t>
            </a:r>
          </a:p>
          <a:p>
            <a:r>
              <a:rPr lang="th-TH" b="1"/>
              <a:t>ที่ต้องการ โดยคุณสมบัติของ </a:t>
            </a:r>
            <a:r>
              <a:rPr lang="en-US" b="1"/>
              <a:t>Object </a:t>
            </a:r>
            <a:r>
              <a:rPr lang="th-TH" b="1"/>
              <a:t>ที่ได้มานั้น จะมีคุณสมบัติ</a:t>
            </a:r>
          </a:p>
          <a:p>
            <a:r>
              <a:rPr lang="th-TH" b="1"/>
              <a:t>เหมือนกับ </a:t>
            </a:r>
            <a:r>
              <a:rPr lang="en-US" b="1"/>
              <a:t>Class </a:t>
            </a:r>
            <a:r>
              <a:rPr lang="th-TH" b="1"/>
              <a:t>ทุกประการ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356100" y="3500438"/>
            <a:ext cx="122396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th-TH"/>
              <a:t>รถยนต์</a:t>
            </a:r>
          </a:p>
        </p:txBody>
      </p:sp>
      <p:sp>
        <p:nvSpPr>
          <p:cNvPr id="14345" name="Oval 9"/>
          <p:cNvSpPr>
            <a:spLocks noChangeArrowheads="1"/>
          </p:cNvSpPr>
          <p:nvPr/>
        </p:nvSpPr>
        <p:spPr bwMode="auto">
          <a:xfrm>
            <a:off x="3708400" y="5084763"/>
            <a:ext cx="136842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รถเก๋ง</a:t>
            </a:r>
          </a:p>
        </p:txBody>
      </p:sp>
      <p:sp>
        <p:nvSpPr>
          <p:cNvPr id="14346" name="Oval 10"/>
          <p:cNvSpPr>
            <a:spLocks noChangeArrowheads="1"/>
          </p:cNvSpPr>
          <p:nvPr/>
        </p:nvSpPr>
        <p:spPr bwMode="auto">
          <a:xfrm>
            <a:off x="2339975" y="5084763"/>
            <a:ext cx="136842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รถกระบะ</a:t>
            </a:r>
          </a:p>
        </p:txBody>
      </p:sp>
      <p:sp>
        <p:nvSpPr>
          <p:cNvPr id="14347" name="Oval 11"/>
          <p:cNvSpPr>
            <a:spLocks noChangeArrowheads="1"/>
          </p:cNvSpPr>
          <p:nvPr/>
        </p:nvSpPr>
        <p:spPr bwMode="auto">
          <a:xfrm>
            <a:off x="5076825" y="5013325"/>
            <a:ext cx="136842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รถถัง</a:t>
            </a:r>
          </a:p>
        </p:txBody>
      </p:sp>
      <p:sp>
        <p:nvSpPr>
          <p:cNvPr id="14348" name="Oval 12"/>
          <p:cNvSpPr>
            <a:spLocks noChangeArrowheads="1"/>
          </p:cNvSpPr>
          <p:nvPr/>
        </p:nvSpPr>
        <p:spPr bwMode="auto">
          <a:xfrm>
            <a:off x="6443663" y="4941888"/>
            <a:ext cx="136842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...</a:t>
            </a:r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 flipH="1">
            <a:off x="3419475" y="3933825"/>
            <a:ext cx="936625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4500563" y="4149725"/>
            <a:ext cx="0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076825" y="4149725"/>
            <a:ext cx="57467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5508625" y="4149725"/>
            <a:ext cx="136842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pic>
        <p:nvPicPr>
          <p:cNvPr id="13" name="Picture 1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4342" grpId="0"/>
      <p:bldP spid="14343" grpId="0" animBg="1"/>
      <p:bldP spid="14345" grpId="0" animBg="1"/>
      <p:bldP spid="14346" grpId="0" animBg="1"/>
      <p:bldP spid="14347" grpId="0" animBg="1"/>
      <p:bldP spid="14348" grpId="0" animBg="1"/>
      <p:bldP spid="14349" grpId="0" animBg="1"/>
      <p:bldP spid="14350" grpId="0" animBg="1"/>
      <p:bldP spid="14351" grpId="0" animBg="1"/>
      <p:bldP spid="1435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684213" y="1557338"/>
            <a:ext cx="71231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หมายถึง การเพิ่มความสามารถให้กับ </a:t>
            </a:r>
            <a:r>
              <a:rPr lang="en-US" b="1"/>
              <a:t>Object </a:t>
            </a:r>
            <a:r>
              <a:rPr lang="th-TH" b="1"/>
              <a:t>ที่สืบทอดมา โดยทำให้</a:t>
            </a:r>
          </a:p>
          <a:p>
            <a:r>
              <a:rPr lang="th-TH" b="1"/>
              <a:t>มีความสามารถมากกว่า </a:t>
            </a:r>
            <a:r>
              <a:rPr lang="en-US" b="1"/>
              <a:t>Class </a:t>
            </a:r>
            <a:r>
              <a:rPr lang="th-TH" b="1"/>
              <a:t>หลัก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356100" y="3500438"/>
            <a:ext cx="122396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th-TH"/>
              <a:t>รถยนต์</a:t>
            </a:r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3708400" y="5084763"/>
            <a:ext cx="136842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รถเก๋ง</a:t>
            </a:r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2339975" y="5084763"/>
            <a:ext cx="136842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รถกระบะ</a:t>
            </a:r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5076825" y="5013325"/>
            <a:ext cx="136842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รถถัง</a:t>
            </a:r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6443663" y="4941888"/>
            <a:ext cx="136842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...</a:t>
            </a:r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H="1">
            <a:off x="3419475" y="3933825"/>
            <a:ext cx="936625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4500563" y="4149725"/>
            <a:ext cx="0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5076825" y="4149725"/>
            <a:ext cx="57467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5508625" y="4149725"/>
            <a:ext cx="136842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971550" y="836613"/>
            <a:ext cx="48244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en-US" b="1"/>
              <a:t>- Polymorphism  (</a:t>
            </a:r>
            <a:r>
              <a:rPr lang="th-TH" b="1"/>
              <a:t>ความหลากหลาย)</a:t>
            </a:r>
          </a:p>
        </p:txBody>
      </p:sp>
      <p:pic>
        <p:nvPicPr>
          <p:cNvPr id="13" name="Picture 1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4" grpId="0" animBg="1"/>
      <p:bldP spid="15365" grpId="0" animBg="1"/>
      <p:bldP spid="15366" grpId="0" animBg="1"/>
      <p:bldP spid="15367" grpId="0" animBg="1"/>
      <p:bldP spid="15368" grpId="0" animBg="1"/>
      <p:bldP spid="15369" grpId="0" animBg="1"/>
      <p:bldP spid="15370" grpId="0" animBg="1"/>
      <p:bldP spid="15371" grpId="0" animBg="1"/>
      <p:bldP spid="15372" grpId="0" animBg="1"/>
      <p:bldP spid="1537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84213" y="1557338"/>
            <a:ext cx="78613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หมายถึง </a:t>
            </a:r>
            <a:r>
              <a:rPr lang="en-US" b="1"/>
              <a:t> Attributes </a:t>
            </a:r>
            <a:r>
              <a:rPr lang="th-TH" b="1"/>
              <a:t>, </a:t>
            </a:r>
            <a:r>
              <a:rPr lang="en-US" b="1"/>
              <a:t>Methods </a:t>
            </a:r>
            <a:r>
              <a:rPr lang="th-TH" b="1"/>
              <a:t>ของ </a:t>
            </a:r>
            <a:r>
              <a:rPr lang="en-US" b="1"/>
              <a:t>Class </a:t>
            </a:r>
            <a:r>
              <a:rPr lang="th-TH" b="1"/>
              <a:t> จะมีการป้องกัน</a:t>
            </a:r>
          </a:p>
          <a:p>
            <a:r>
              <a:rPr lang="th-TH" b="1"/>
              <a:t>ไม่ให้ </a:t>
            </a:r>
            <a:r>
              <a:rPr lang="en-US" b="1"/>
              <a:t>Class </a:t>
            </a:r>
            <a:r>
              <a:rPr lang="th-TH" b="1"/>
              <a:t>อื่น ๆ หรือ </a:t>
            </a:r>
            <a:r>
              <a:rPr lang="en-US" b="1"/>
              <a:t>Object </a:t>
            </a:r>
            <a:r>
              <a:rPr lang="th-TH" b="1"/>
              <a:t>อื่น ๆ เข้าถึงได้โดยง่าย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5508625" y="3573463"/>
            <a:ext cx="122396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th-TH"/>
              <a:t>รถยนต์</a:t>
            </a: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4860925" y="5157788"/>
            <a:ext cx="136842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รถเก๋ง</a:t>
            </a: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3492500" y="5157788"/>
            <a:ext cx="136842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รถกระบะ</a:t>
            </a: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6229350" y="5086350"/>
            <a:ext cx="136842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รถถัง</a:t>
            </a:r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7596188" y="5014913"/>
            <a:ext cx="136842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...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H="1">
            <a:off x="4572000" y="4006850"/>
            <a:ext cx="936625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5653088" y="4222750"/>
            <a:ext cx="0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229350" y="4222750"/>
            <a:ext cx="57467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6661150" y="4222750"/>
            <a:ext cx="136842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395288" y="765175"/>
            <a:ext cx="3917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en-US" b="1"/>
              <a:t>- Encapsulation </a:t>
            </a:r>
            <a:r>
              <a:rPr lang="th-TH" b="1"/>
              <a:t>(การซ่อน)</a:t>
            </a: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684213" y="3716338"/>
            <a:ext cx="1223962" cy="6477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th-TH">
                <a:solidFill>
                  <a:schemeClr val="bg1"/>
                </a:solidFill>
              </a:rPr>
              <a:t>เครื่องบิน</a:t>
            </a:r>
          </a:p>
        </p:txBody>
      </p:sp>
      <p:sp>
        <p:nvSpPr>
          <p:cNvPr id="16399" name="Oval 15"/>
          <p:cNvSpPr>
            <a:spLocks noChangeArrowheads="1"/>
          </p:cNvSpPr>
          <p:nvPr/>
        </p:nvSpPr>
        <p:spPr bwMode="auto">
          <a:xfrm>
            <a:off x="611188" y="5084763"/>
            <a:ext cx="1368425" cy="6477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>
                <a:solidFill>
                  <a:schemeClr val="bg1"/>
                </a:solidFill>
              </a:rPr>
              <a:t>เครื่องบินรบ</a:t>
            </a:r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1331913" y="4365625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6401" name="Freeform 17"/>
          <p:cNvSpPr>
            <a:spLocks/>
          </p:cNvSpPr>
          <p:nvPr/>
        </p:nvSpPr>
        <p:spPr bwMode="auto">
          <a:xfrm>
            <a:off x="2830513" y="2997200"/>
            <a:ext cx="588962" cy="3384550"/>
          </a:xfrm>
          <a:custGeom>
            <a:avLst/>
            <a:gdLst/>
            <a:ahLst/>
            <a:cxnLst>
              <a:cxn ang="0">
                <a:pos x="326" y="0"/>
              </a:cxn>
              <a:cxn ang="0">
                <a:pos x="54" y="272"/>
              </a:cxn>
              <a:cxn ang="0">
                <a:pos x="371" y="635"/>
              </a:cxn>
              <a:cxn ang="0">
                <a:pos x="54" y="998"/>
              </a:cxn>
              <a:cxn ang="0">
                <a:pos x="281" y="1406"/>
              </a:cxn>
              <a:cxn ang="0">
                <a:pos x="8" y="1724"/>
              </a:cxn>
              <a:cxn ang="0">
                <a:pos x="235" y="2132"/>
              </a:cxn>
            </a:cxnLst>
            <a:rect l="0" t="0" r="r" b="b"/>
            <a:pathLst>
              <a:path w="371" h="2132">
                <a:moveTo>
                  <a:pt x="326" y="0"/>
                </a:moveTo>
                <a:cubicBezTo>
                  <a:pt x="186" y="83"/>
                  <a:pt x="47" y="166"/>
                  <a:pt x="54" y="272"/>
                </a:cubicBezTo>
                <a:cubicBezTo>
                  <a:pt x="61" y="378"/>
                  <a:pt x="371" y="514"/>
                  <a:pt x="371" y="635"/>
                </a:cubicBezTo>
                <a:cubicBezTo>
                  <a:pt x="371" y="756"/>
                  <a:pt x="69" y="870"/>
                  <a:pt x="54" y="998"/>
                </a:cubicBezTo>
                <a:cubicBezTo>
                  <a:pt x="39" y="1126"/>
                  <a:pt x="289" y="1285"/>
                  <a:pt x="281" y="1406"/>
                </a:cubicBezTo>
                <a:cubicBezTo>
                  <a:pt x="273" y="1527"/>
                  <a:pt x="16" y="1603"/>
                  <a:pt x="8" y="1724"/>
                </a:cubicBezTo>
                <a:cubicBezTo>
                  <a:pt x="0" y="1845"/>
                  <a:pt x="117" y="1988"/>
                  <a:pt x="235" y="2132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V="1">
            <a:off x="1979613" y="3860800"/>
            <a:ext cx="3168650" cy="1512888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pic>
        <p:nvPicPr>
          <p:cNvPr id="18" name="Picture 17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animBg="1"/>
      <p:bldP spid="16388" grpId="0" animBg="1"/>
      <p:bldP spid="16389" grpId="0" animBg="1"/>
      <p:bldP spid="16390" grpId="0" animBg="1"/>
      <p:bldP spid="16391" grpId="0" animBg="1"/>
      <p:bldP spid="16392" grpId="0" animBg="1"/>
      <p:bldP spid="16393" grpId="0" animBg="1"/>
      <p:bldP spid="16394" grpId="0" animBg="1"/>
      <p:bldP spid="16395" grpId="0" animBg="1"/>
      <p:bldP spid="16397" grpId="0"/>
      <p:bldP spid="16398" grpId="0" animBg="1"/>
      <p:bldP spid="16399" grpId="0" animBg="1"/>
      <p:bldP spid="16400" grpId="0" animBg="1"/>
      <p:bldP spid="16401" grpId="0" animBg="1"/>
      <p:bldP spid="1640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50825" y="776288"/>
            <a:ext cx="70405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ข้อดีของ </a:t>
            </a:r>
            <a:r>
              <a:rPr lang="en-US" sz="3200" b="1"/>
              <a:t>Object Oriented Programming</a:t>
            </a:r>
            <a:endParaRPr lang="th-TH" sz="3200" b="1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979613" y="2133600"/>
            <a:ext cx="3241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en-US" b="1"/>
              <a:t>- </a:t>
            </a:r>
            <a:r>
              <a:rPr lang="th-TH" b="1"/>
              <a:t>ทำให้โปรแกรมมีโครงสร้างที่ดี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979613" y="3716338"/>
            <a:ext cx="3924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en-US" b="1"/>
              <a:t>- </a:t>
            </a:r>
            <a:r>
              <a:rPr lang="th-TH" b="1"/>
              <a:t>เหมาะสำหรับโปรแกรมที่มีขนาดใหญ่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979613" y="2924175"/>
            <a:ext cx="5915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en-US" b="1"/>
              <a:t>- </a:t>
            </a:r>
            <a:r>
              <a:rPr lang="th-TH" b="1"/>
              <a:t>แก้ไขได้ง่าย เนื่องจาก โปรแกรมแบ่งออกเป็นส่วนที่ชัดเจน</a:t>
            </a:r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/>
      <p:bldP spid="17412" grpId="0"/>
      <p:bldP spid="174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50825" y="776288"/>
            <a:ext cx="7267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ข้อเสียของ </a:t>
            </a:r>
            <a:r>
              <a:rPr lang="en-US" sz="3200" b="1"/>
              <a:t>Object Oriented Programming</a:t>
            </a:r>
            <a:endParaRPr lang="th-TH" sz="3200" b="1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979613" y="2133600"/>
            <a:ext cx="2187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en-US" b="1"/>
              <a:t>- </a:t>
            </a:r>
            <a:r>
              <a:rPr lang="th-TH" b="1"/>
              <a:t>เขียนโปรแกรมยาก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979613" y="3716338"/>
            <a:ext cx="4575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en-US" b="1"/>
              <a:t>- </a:t>
            </a:r>
            <a:r>
              <a:rPr lang="th-TH" b="1"/>
              <a:t>โครงสร้างของภาษายากในการทำความเข้าใจ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979613" y="2924175"/>
            <a:ext cx="4321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en-US" b="1"/>
              <a:t>- </a:t>
            </a:r>
            <a:r>
              <a:rPr lang="th-TH" b="1"/>
              <a:t>การไล่เรียงตัวแปรและที่ไปที่มา ทำได้ยาก</a:t>
            </a:r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/>
      <p:bldP spid="18436" grpId="0"/>
      <p:bldP spid="184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Object Oriented Programming</a:t>
            </a:r>
            <a:endParaRPr lang="th-TH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695325"/>
          </a:xfrm>
        </p:spPr>
        <p:txBody>
          <a:bodyPr/>
          <a:lstStyle/>
          <a:p>
            <a:r>
              <a:rPr lang="en-US"/>
              <a:t>(OOP)</a:t>
            </a:r>
            <a:endParaRPr lang="th-TH"/>
          </a:p>
        </p:txBody>
      </p:sp>
      <p:pic>
        <p:nvPicPr>
          <p:cNvPr id="4" name="Picture 3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50825" y="776288"/>
            <a:ext cx="79470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ภาษาที่สนับสนุน </a:t>
            </a:r>
            <a:r>
              <a:rPr lang="en-US" sz="3200" b="1"/>
              <a:t>Object Oriented Programming</a:t>
            </a:r>
            <a:endParaRPr lang="th-TH" sz="3200" b="1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979613" y="2084388"/>
            <a:ext cx="10747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en-US" b="1"/>
              <a:t>- C++</a:t>
            </a:r>
            <a:endParaRPr lang="th-TH" b="1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979613" y="3667125"/>
            <a:ext cx="857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en-US" b="1"/>
              <a:t>- C#</a:t>
            </a:r>
            <a:endParaRPr lang="th-TH" b="1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979613" y="2874963"/>
            <a:ext cx="11953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en-US" b="1"/>
              <a:t>- Java</a:t>
            </a:r>
            <a:endParaRPr lang="th-TH" b="1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2051050" y="4437063"/>
            <a:ext cx="2498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en-US" b="1"/>
              <a:t>- Visual Basic</a:t>
            </a:r>
            <a:endParaRPr lang="th-TH" b="1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124075" y="5349875"/>
            <a:ext cx="977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/>
            <a:r>
              <a:rPr lang="en-US" b="1"/>
              <a:t> </a:t>
            </a:r>
            <a:r>
              <a:rPr lang="th-TH" b="1"/>
              <a:t>เป็นต้น</a:t>
            </a:r>
          </a:p>
        </p:txBody>
      </p:sp>
      <p:pic>
        <p:nvPicPr>
          <p:cNvPr id="8" name="Picture 7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/>
      <p:bldP spid="19460" grpId="0"/>
      <p:bldP spid="19461" grpId="0"/>
      <p:bldP spid="19462" grpId="0"/>
      <p:bldP spid="194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571480"/>
            <a:ext cx="7772400" cy="1470025"/>
          </a:xfrm>
        </p:spPr>
        <p:txBody>
          <a:bodyPr/>
          <a:lstStyle/>
          <a:p>
            <a:r>
              <a:rPr lang="th-TH" b="1" dirty="0" smtClean="0"/>
              <a:t>ประโยชน์ของการโปรแกรมแบบเชิงวัตถุ</a:t>
            </a:r>
            <a:endParaRPr lang="th-TH" b="1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1538" y="2214554"/>
            <a:ext cx="6400800" cy="695325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th-TH" dirty="0" smtClean="0"/>
              <a:t>เขียนโค้ดไม่มาก</a:t>
            </a:r>
          </a:p>
          <a:p>
            <a:pPr marL="514350" indent="-514350" algn="l">
              <a:buAutoNum type="arabicPeriod"/>
            </a:pPr>
            <a:r>
              <a:rPr lang="th-TH" dirty="0" smtClean="0"/>
              <a:t>การนำกลับมาใช้ใหม่ได้สะดวก</a:t>
            </a:r>
          </a:p>
          <a:p>
            <a:pPr marL="514350" indent="-514350" algn="l">
              <a:buAutoNum type="arabicPeriod"/>
            </a:pPr>
            <a:r>
              <a:rPr lang="th-TH" dirty="0" smtClean="0"/>
              <a:t>การแก้ไขโค้ด ไม่ยุ่งยาก</a:t>
            </a:r>
          </a:p>
          <a:p>
            <a:pPr marL="514350" indent="-514350" algn="l">
              <a:buAutoNum type="arabicPeriod"/>
            </a:pPr>
            <a:r>
              <a:rPr lang="th-TH" dirty="0" smtClean="0"/>
              <a:t>การนำไปใช้ได้อย่างหลากหลาย</a:t>
            </a:r>
            <a:endParaRPr lang="th-TH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57224" y="5000636"/>
            <a:ext cx="6400800" cy="69532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h-TH" sz="3200" kern="0" dirty="0" smtClean="0">
                <a:latin typeface="+mn-lt"/>
                <a:cs typeface="+mn-cs"/>
              </a:rPr>
              <a:t>ข้อเสีย... ต้องอาศัยความเข้าใจและประสบการณ์อย่างดี</a:t>
            </a:r>
            <a:endParaRPr kumimoji="0" lang="th-TH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5" grpId="0" build="p"/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.grook.net/sites/default/files/images/kettaneh/oop-sampl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500042"/>
            <a:ext cx="5737992" cy="5715040"/>
          </a:xfrm>
          <a:prstGeom prst="rect">
            <a:avLst/>
          </a:prstGeom>
          <a:noFill/>
        </p:spPr>
      </p:pic>
      <p:pic>
        <p:nvPicPr>
          <p:cNvPr id="3" name="Picture 2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484313"/>
            <a:ext cx="7772400" cy="1470025"/>
          </a:xfrm>
        </p:spPr>
        <p:txBody>
          <a:bodyPr/>
          <a:lstStyle/>
          <a:p>
            <a:r>
              <a:rPr lang="th-TH"/>
              <a:t>เป็นแนวความคิดในการเขียนโปรแกรมแบบมองปัญหาให้เป็นวัตถุ 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755650" y="3644900"/>
            <a:ext cx="78946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/>
              <a:t>วัตถุ หมายถึง สิ่งต่าง ๆ ที่อยู่รอบตัวเราที่ทั้งเป็นรูปธรรมและนามธรรม</a:t>
            </a:r>
          </a:p>
        </p:txBody>
      </p:sp>
      <p:pic>
        <p:nvPicPr>
          <p:cNvPr id="4" name="Picture 3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484313"/>
            <a:ext cx="7772400" cy="1470025"/>
          </a:xfrm>
        </p:spPr>
        <p:txBody>
          <a:bodyPr/>
          <a:lstStyle/>
          <a:p>
            <a:r>
              <a:rPr lang="th-TH"/>
              <a:t>วัตถุประกอบด้วย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484438" y="2997200"/>
            <a:ext cx="4105275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3400" indent="-533400">
              <a:buFontTx/>
              <a:buAutoNum type="arabicPeriod"/>
            </a:pPr>
            <a:r>
              <a:rPr lang="th-TH" sz="3200"/>
              <a:t>กลุ่มของวัตถุ </a:t>
            </a:r>
            <a:r>
              <a:rPr lang="en-US" sz="3200"/>
              <a:t>(Class)</a:t>
            </a:r>
            <a:endParaRPr lang="th-TH" sz="3200"/>
          </a:p>
          <a:p>
            <a:pPr marL="533400" indent="-533400">
              <a:buFontTx/>
              <a:buAutoNum type="arabicPeriod"/>
            </a:pPr>
            <a:r>
              <a:rPr lang="th-TH" sz="3200"/>
              <a:t>ชื่อ </a:t>
            </a:r>
            <a:r>
              <a:rPr lang="en-US" sz="3200"/>
              <a:t>(Name)</a:t>
            </a:r>
            <a:endParaRPr lang="th-TH" sz="3200"/>
          </a:p>
          <a:p>
            <a:pPr marL="533400" indent="-533400">
              <a:buFontTx/>
              <a:buAutoNum type="arabicPeriod"/>
            </a:pPr>
            <a:r>
              <a:rPr lang="th-TH" sz="3200"/>
              <a:t>คุณลักษณะ (</a:t>
            </a:r>
            <a:r>
              <a:rPr lang="en-US" sz="3200"/>
              <a:t>Attribute)</a:t>
            </a:r>
            <a:endParaRPr lang="th-TH" sz="3200"/>
          </a:p>
          <a:p>
            <a:pPr marL="533400" indent="-533400">
              <a:buFontTx/>
              <a:buAutoNum type="arabicPeriod"/>
            </a:pPr>
            <a:r>
              <a:rPr lang="th-TH" sz="3200"/>
              <a:t>บทบาทหน้าที่ </a:t>
            </a:r>
            <a:r>
              <a:rPr lang="en-US" sz="3200"/>
              <a:t>(Method)</a:t>
            </a:r>
            <a:endParaRPr lang="th-TH" sz="3200"/>
          </a:p>
        </p:txBody>
      </p:sp>
      <p:pic>
        <p:nvPicPr>
          <p:cNvPr id="4" name="Picture 3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827088" y="620713"/>
            <a:ext cx="1539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/>
              <a:t>Class</a:t>
            </a:r>
            <a:endParaRPr lang="th-TH" sz="4000" b="1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042988" y="2133600"/>
            <a:ext cx="682783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000" b="1"/>
              <a:t>หมายถึง กลุ่มของวัตถุ  เช่น คน, คอมพิวเตอร์, </a:t>
            </a:r>
          </a:p>
          <a:p>
            <a:r>
              <a:rPr lang="th-TH" sz="4000" b="1"/>
              <a:t>โทรศัพท์มือถือ เป็นต้น</a:t>
            </a:r>
          </a:p>
        </p:txBody>
      </p:sp>
      <p:pic>
        <p:nvPicPr>
          <p:cNvPr id="4" name="Picture 3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/>
      <p:bldP spid="61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827088" y="620713"/>
            <a:ext cx="1765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/>
              <a:t>Object</a:t>
            </a:r>
            <a:endParaRPr lang="th-TH" sz="4000" b="1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403350" y="2565400"/>
            <a:ext cx="6342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000" b="1"/>
              <a:t>หมายถึง วัตถุ  เป็นรูปธรรม หรือ นามธรรม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9750" y="3644900"/>
            <a:ext cx="74866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/>
              <a:t>เช่น สัตว์กินพืช, สัตว์บก, สัตว์น้ำ, คอมพิวเตอร์ส่วนบุคคล,</a:t>
            </a:r>
          </a:p>
          <a:p>
            <a:r>
              <a:rPr lang="th-TH" sz="3600" b="1"/>
              <a:t>     ความสุข เป็นต้น</a:t>
            </a:r>
          </a:p>
        </p:txBody>
      </p:sp>
      <p:pic>
        <p:nvPicPr>
          <p:cNvPr id="5" name="Picture 4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/>
      <p:bldP spid="71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827088" y="620713"/>
            <a:ext cx="2584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/>
              <a:t>Attributes</a:t>
            </a:r>
            <a:endParaRPr lang="th-TH" sz="4000" b="1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692275" y="1700213"/>
            <a:ext cx="5118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000" b="1"/>
              <a:t>หมายถึง คุณลักษณะของวัตถุนั้น ๆ 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116013" y="2852738"/>
            <a:ext cx="6149975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600" b="1"/>
              <a:t>เช่น คอมพิวเตอร์ส่วนบุคคล มี คุณลักษณะได้แก่</a:t>
            </a:r>
          </a:p>
          <a:p>
            <a:r>
              <a:rPr lang="th-TH" sz="3600" b="1"/>
              <a:t>    - </a:t>
            </a:r>
            <a:r>
              <a:rPr lang="en-US" sz="3600" b="1"/>
              <a:t>CPU</a:t>
            </a:r>
          </a:p>
          <a:p>
            <a:r>
              <a:rPr lang="en-US" sz="3600" b="1"/>
              <a:t>    - RAM</a:t>
            </a:r>
          </a:p>
          <a:p>
            <a:r>
              <a:rPr lang="en-US" sz="3600" b="1"/>
              <a:t>    - </a:t>
            </a:r>
            <a:r>
              <a:rPr lang="th-TH" sz="3600" b="1"/>
              <a:t>จอ</a:t>
            </a:r>
          </a:p>
          <a:p>
            <a:r>
              <a:rPr lang="th-TH" sz="3600" b="1"/>
              <a:t>    - </a:t>
            </a:r>
            <a:r>
              <a:rPr lang="en-US" sz="3600" b="1"/>
              <a:t>Power Supply</a:t>
            </a:r>
          </a:p>
          <a:p>
            <a:r>
              <a:rPr lang="en-US" sz="3600" b="1"/>
              <a:t>    </a:t>
            </a:r>
            <a:r>
              <a:rPr lang="th-TH" sz="3600" b="1"/>
              <a:t>เป็นต้น</a:t>
            </a:r>
          </a:p>
        </p:txBody>
      </p:sp>
      <p:pic>
        <p:nvPicPr>
          <p:cNvPr id="5" name="Picture 4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/>
      <p:bldP spid="819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512</Words>
  <Application>Microsoft Office PowerPoint</Application>
  <PresentationFormat>On-screen Show (4:3)</PresentationFormat>
  <Paragraphs>110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รูปแบบการเขียนโปรแกรม แบ่งเป็น 2 แบบ</vt:lpstr>
      <vt:lpstr>Object Oriented Programming</vt:lpstr>
      <vt:lpstr>ประโยชน์ของการโปรแกรมแบบเชิงวัตถุ</vt:lpstr>
      <vt:lpstr>Slide 4</vt:lpstr>
      <vt:lpstr>เป็นแนวความคิดในการเขียนโปรแกรมแบบมองปัญหาให้เป็นวัตถุ </vt:lpstr>
      <vt:lpstr>วัตถุประกอบด้วย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NIDA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</dc:title>
  <dc:creator>Chan</dc:creator>
  <cp:lastModifiedBy>Chan-ITDSG</cp:lastModifiedBy>
  <cp:revision>29</cp:revision>
  <dcterms:created xsi:type="dcterms:W3CDTF">2006-09-14T07:03:36Z</dcterms:created>
  <dcterms:modified xsi:type="dcterms:W3CDTF">2013-07-10T03:34:37Z</dcterms:modified>
</cp:coreProperties>
</file>